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7772400" cy="100584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9"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C6C8"/>
    <a:srgbClr val="6F8FD7"/>
    <a:srgbClr val="3159B3"/>
    <a:srgbClr val="7896DA"/>
    <a:srgbClr val="E6E6E6"/>
    <a:srgbClr val="4E93D2"/>
    <a:srgbClr val="7AD0B3"/>
    <a:srgbClr val="78B0AB"/>
    <a:srgbClr val="E048D9"/>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0" d="100"/>
          <a:sy n="80" d="100"/>
        </p:scale>
        <p:origin x="2052" y="-18"/>
      </p:cViewPr>
      <p:guideLst>
        <p:guide orient="horz" pos="3199"/>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8ECD0D-9FDE-4B02-9FC5-A8C930C322B0}"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105529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ECD0D-9FDE-4B02-9FC5-A8C930C322B0}"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04565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ECD0D-9FDE-4B02-9FC5-A8C930C322B0}"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56610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ECD0D-9FDE-4B02-9FC5-A8C930C322B0}"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06305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8ECD0D-9FDE-4B02-9FC5-A8C930C322B0}"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03860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8ECD0D-9FDE-4B02-9FC5-A8C930C322B0}"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52890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ECD0D-9FDE-4B02-9FC5-A8C930C322B0}"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148523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8ECD0D-9FDE-4B02-9FC5-A8C930C322B0}"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63104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ECD0D-9FDE-4B02-9FC5-A8C930C322B0}"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88689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058ECD0D-9FDE-4B02-9FC5-A8C930C322B0}"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37096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058ECD0D-9FDE-4B02-9FC5-A8C930C322B0}"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66CE7-A534-4E73-AC51-E68616B382CF}" type="slidenum">
              <a:rPr lang="en-US" smtClean="0"/>
              <a:t>‹#›</a:t>
            </a:fld>
            <a:endParaRPr lang="en-US"/>
          </a:p>
        </p:txBody>
      </p:sp>
    </p:spTree>
    <p:extLst>
      <p:ext uri="{BB962C8B-B14F-4D97-AF65-F5344CB8AC3E}">
        <p14:creationId xmlns:p14="http://schemas.microsoft.com/office/powerpoint/2010/main" val="323564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58ECD0D-9FDE-4B02-9FC5-A8C930C322B0}" type="datetimeFigureOut">
              <a:rPr lang="en-US" smtClean="0"/>
              <a:t>12/14/2017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CB66CE7-A534-4E73-AC51-E68616B382CF}" type="slidenum">
              <a:rPr lang="en-US" smtClean="0"/>
              <a:t>‹#›</a:t>
            </a:fld>
            <a:endParaRPr lang="en-US"/>
          </a:p>
        </p:txBody>
      </p:sp>
    </p:spTree>
    <p:extLst>
      <p:ext uri="{BB962C8B-B14F-4D97-AF65-F5344CB8AC3E}">
        <p14:creationId xmlns:p14="http://schemas.microsoft.com/office/powerpoint/2010/main" val="4103254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C6C8"/>
        </a:solidFill>
        <a:effectLst/>
      </p:bgPr>
    </p:bg>
    <p:spTree>
      <p:nvGrpSpPr>
        <p:cNvPr id="1" name=""/>
        <p:cNvGrpSpPr/>
        <p:nvPr/>
      </p:nvGrpSpPr>
      <p:grpSpPr>
        <a:xfrm>
          <a:off x="0" y="0"/>
          <a:ext cx="0" cy="0"/>
          <a:chOff x="0" y="0"/>
          <a:chExt cx="0" cy="0"/>
        </a:xfrm>
      </p:grpSpPr>
      <p:sp>
        <p:nvSpPr>
          <p:cNvPr id="4" name="TextBox 3"/>
          <p:cNvSpPr txBox="1"/>
          <p:nvPr/>
        </p:nvSpPr>
        <p:spPr>
          <a:xfrm>
            <a:off x="0" y="692"/>
            <a:ext cx="7772400" cy="769441"/>
          </a:xfrm>
          <a:prstGeom prst="rect">
            <a:avLst/>
          </a:prstGeom>
          <a:solidFill>
            <a:srgbClr val="B8C6C8"/>
          </a:solidFill>
          <a:ln cmpd="thickThin">
            <a:noFill/>
          </a:ln>
        </p:spPr>
        <p:txBody>
          <a:bodyPr wrap="square" rtlCol="0">
            <a:spAutoFit/>
          </a:bodyPr>
          <a:lstStyle/>
          <a:p>
            <a:pPr algn="ctr"/>
            <a:r>
              <a:rPr lang="en-US" sz="3400" dirty="0">
                <a:latin typeface="Aharoni" panose="02010803020104030203" pitchFamily="2" charset="-79"/>
                <a:ea typeface="Batang" panose="02030600000101010101" pitchFamily="18" charset="-127"/>
                <a:cs typeface="Aharoni" panose="02010803020104030203" pitchFamily="2" charset="-79"/>
              </a:rPr>
              <a:t>AMERICAN </a:t>
            </a:r>
            <a:r>
              <a:rPr lang="en-US" sz="3400" dirty="0" smtClean="0">
                <a:latin typeface="Aharoni" panose="02010803020104030203" pitchFamily="2" charset="-79"/>
                <a:ea typeface="Batang" panose="02030600000101010101" pitchFamily="18" charset="-127"/>
                <a:cs typeface="Aharoni" panose="02010803020104030203" pitchFamily="2" charset="-79"/>
              </a:rPr>
              <a:t>EELS:</a:t>
            </a:r>
            <a:r>
              <a:rPr lang="en-US" sz="2000" dirty="0" smtClean="0">
                <a:latin typeface="Aharoni" panose="02010803020104030203" pitchFamily="2" charset="-79"/>
                <a:ea typeface="Batang" panose="02030600000101010101" pitchFamily="18" charset="-127"/>
                <a:cs typeface="Aharoni" panose="02010803020104030203" pitchFamily="2" charset="-79"/>
              </a:rPr>
              <a:t> </a:t>
            </a:r>
            <a:r>
              <a:rPr lang="en-US" sz="2000" b="1" dirty="0">
                <a:ea typeface="Batang" panose="02030600000101010101" pitchFamily="18" charset="-127"/>
                <a:cs typeface="Aharoni" panose="02010803020104030203" pitchFamily="2" charset="-79"/>
              </a:rPr>
              <a:t>R</a:t>
            </a:r>
            <a:r>
              <a:rPr lang="en-US" sz="2000" b="1" dirty="0" smtClean="0">
                <a:ea typeface="Batang" panose="02030600000101010101" pitchFamily="18" charset="-127"/>
                <a:cs typeface="Aharoni" panose="02010803020104030203" pitchFamily="2" charset="-79"/>
              </a:rPr>
              <a:t>econnecting </a:t>
            </a:r>
            <a:r>
              <a:rPr lang="en-US" sz="2000" b="1" dirty="0">
                <a:ea typeface="Batang" panose="02030600000101010101" pitchFamily="18" charset="-127"/>
                <a:cs typeface="Aharoni" panose="02010803020104030203" pitchFamily="2" charset="-79"/>
              </a:rPr>
              <a:t>the mountains to the </a:t>
            </a:r>
            <a:r>
              <a:rPr lang="en-US" sz="2000" b="1" dirty="0" smtClean="0">
                <a:ea typeface="Batang" panose="02030600000101010101" pitchFamily="18" charset="-127"/>
                <a:cs typeface="Aharoni" panose="02010803020104030203" pitchFamily="2" charset="-79"/>
              </a:rPr>
              <a:t>sea</a:t>
            </a:r>
          </a:p>
          <a:p>
            <a:pPr algn="ctr"/>
            <a:r>
              <a:rPr lang="en-US" sz="1000" b="1" u="sng" dirty="0" smtClean="0">
                <a:ea typeface="Batang" panose="02030600000101010101" pitchFamily="18" charset="-127"/>
                <a:cs typeface="Aharoni" panose="02010803020104030203" pitchFamily="2" charset="-79"/>
              </a:rPr>
              <a:t>_______________________________________________________________________________________________________________________</a:t>
            </a:r>
          </a:p>
        </p:txBody>
      </p:sp>
      <p:sp>
        <p:nvSpPr>
          <p:cNvPr id="7" name="Rectangle 6"/>
          <p:cNvSpPr/>
          <p:nvPr/>
        </p:nvSpPr>
        <p:spPr>
          <a:xfrm>
            <a:off x="3727818" y="766818"/>
            <a:ext cx="3977103" cy="3539430"/>
          </a:xfrm>
          <a:prstGeom prst="rect">
            <a:avLst/>
          </a:prstGeom>
          <a:noFill/>
          <a:ln>
            <a:noFill/>
          </a:ln>
          <a:effectLst>
            <a:softEdge rad="31750"/>
          </a:effectLst>
        </p:spPr>
        <p:txBody>
          <a:bodyPr wrap="square">
            <a:spAutoFit/>
          </a:bodyPr>
          <a:lstStyle/>
          <a:p>
            <a:r>
              <a:rPr lang="en-US" sz="1600" b="1" dirty="0" smtClean="0">
                <a:latin typeface="Arial" panose="020B0604020202020204" pitchFamily="34" charset="0"/>
                <a:cs typeface="Arial" panose="020B0604020202020204" pitchFamily="34" charset="0"/>
              </a:rPr>
              <a:t>EELS </a:t>
            </a:r>
            <a:r>
              <a:rPr lang="en-US" sz="1600" b="1" dirty="0">
                <a:latin typeface="Arial" panose="020B0604020202020204" pitchFamily="34" charset="0"/>
                <a:cs typeface="Arial" panose="020B0604020202020204" pitchFamily="34" charset="0"/>
              </a:rPr>
              <a:t>ARE A LARGE MIGRATORY FISH</a:t>
            </a:r>
          </a:p>
          <a:p>
            <a:pPr algn="just"/>
            <a:r>
              <a:rPr lang="en-US" sz="1600" dirty="0">
                <a:latin typeface="Arial" panose="020B0604020202020204" pitchFamily="34" charset="0"/>
                <a:cs typeface="Arial" panose="020B0604020202020204" pitchFamily="34" charset="0"/>
              </a:rPr>
              <a:t>American eels can migrate over 1,500 miles in fresh and salt water along the Atlantic Coast of North America. They can live to be 30 years old and grow over three feet in length</a:t>
            </a:r>
            <a:r>
              <a:rPr lang="en-US" sz="1600" dirty="0" smtClean="0">
                <a:latin typeface="Arial" panose="020B0604020202020204" pitchFamily="34" charset="0"/>
                <a:cs typeface="Arial" panose="020B0604020202020204" pitchFamily="34" charset="0"/>
              </a:rPr>
              <a:t>.</a:t>
            </a:r>
          </a:p>
          <a:p>
            <a:pPr algn="just"/>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EEL POPULATIONS </a:t>
            </a:r>
            <a:r>
              <a:rPr lang="en-US" sz="1600" b="1" dirty="0" smtClean="0">
                <a:latin typeface="Arial" panose="020B0604020202020204" pitchFamily="34" charset="0"/>
                <a:cs typeface="Arial" panose="020B0604020202020204" pitchFamily="34" charset="0"/>
              </a:rPr>
              <a:t>ARE</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DECREASING</a:t>
            </a:r>
          </a:p>
          <a:p>
            <a:pPr algn="just"/>
            <a:r>
              <a:rPr lang="en-US" sz="1600" dirty="0">
                <a:latin typeface="Arial" panose="020B0604020202020204" pitchFamily="34" charset="0"/>
                <a:cs typeface="Arial" panose="020B0604020202020204" pitchFamily="34" charset="0"/>
              </a:rPr>
              <a:t>Eels were abundant in the eastern U.S. when European settlers arrived and have since been regarded as a delicacy. Due to high demand, and dwindling supply, young eels are worth up to $2,000 per pound</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11" name="Rectangle 10"/>
          <p:cNvSpPr/>
          <p:nvPr/>
        </p:nvSpPr>
        <p:spPr>
          <a:xfrm>
            <a:off x="3727817" y="4480800"/>
            <a:ext cx="3977104" cy="1815882"/>
          </a:xfrm>
          <a:prstGeom prst="rect">
            <a:avLst/>
          </a:prstGeom>
          <a:noFill/>
          <a:ln>
            <a:noFill/>
          </a:ln>
          <a:effectLst>
            <a:softEdge rad="31750"/>
          </a:effectLst>
        </p:spPr>
        <p:txBody>
          <a:bodyPr wrap="square">
            <a:spAutoFit/>
          </a:bodyPr>
          <a:lstStyle/>
          <a:p>
            <a:r>
              <a:rPr lang="en-US" sz="1600" b="1" dirty="0">
                <a:latin typeface="Arial" panose="020B0604020202020204" pitchFamily="34" charset="0"/>
                <a:cs typeface="Arial" panose="020B0604020202020204" pitchFamily="34" charset="0"/>
              </a:rPr>
              <a:t>HOW HAVE WE HELPED?</a:t>
            </a:r>
          </a:p>
          <a:p>
            <a:pPr algn="just"/>
            <a:r>
              <a:rPr lang="en-US" sz="1600" dirty="0">
                <a:latin typeface="Arial" panose="020B0604020202020204" pitchFamily="34" charset="0"/>
                <a:cs typeface="Arial" panose="020B0604020202020204" pitchFamily="34" charset="0"/>
              </a:rPr>
              <a:t>Eels have been able to migrate back to their native habitats because dams have been removed and eel ladders have assisted them. </a:t>
            </a:r>
            <a:r>
              <a:rPr lang="en-US" sz="1600" dirty="0">
                <a:latin typeface="Arial" panose="020B0604020202020204" pitchFamily="34" charset="0"/>
                <a:cs typeface="Arial" panose="020B0604020202020204" pitchFamily="34" charset="0"/>
              </a:rPr>
              <a:t>This inland </a:t>
            </a:r>
            <a:r>
              <a:rPr lang="en-US" sz="1600" dirty="0" smtClean="0">
                <a:latin typeface="Arial" panose="020B0604020202020204" pitchFamily="34" charset="0"/>
                <a:cs typeface="Arial" panose="020B0604020202020204" pitchFamily="34" charset="0"/>
              </a:rPr>
              <a:t>migration </a:t>
            </a:r>
            <a:r>
              <a:rPr lang="en-US" sz="1600" dirty="0">
                <a:latin typeface="Arial" panose="020B0604020202020204" pitchFamily="34" charset="0"/>
                <a:cs typeface="Arial" panose="020B0604020202020204" pitchFamily="34" charset="0"/>
              </a:rPr>
              <a:t>is not only good for the eels, but for these ecosystems as a whole.</a:t>
            </a:r>
          </a:p>
        </p:txBody>
      </p:sp>
      <p:pic>
        <p:nvPicPr>
          <p:cNvPr id="12" name="Picture 11"/>
          <p:cNvPicPr>
            <a:picLocks noChangeAspect="1"/>
          </p:cNvPicPr>
          <p:nvPr/>
        </p:nvPicPr>
        <p:blipFill rotWithShape="1">
          <a:blip r:embed="rId2"/>
          <a:srcRect l="19918" t="20456" r="14349"/>
          <a:stretch/>
        </p:blipFill>
        <p:spPr>
          <a:xfrm>
            <a:off x="134226" y="6694038"/>
            <a:ext cx="3595816" cy="3263446"/>
          </a:xfrm>
          <a:prstGeom prst="rect">
            <a:avLst/>
          </a:prstGeom>
          <a:ln>
            <a:solidFill>
              <a:schemeClr val="bg1">
                <a:lumMod val="50000"/>
              </a:schemeClr>
            </a:solidFill>
          </a:ln>
          <a:effectLst>
            <a:softEdge rad="31750"/>
          </a:effectLst>
        </p:spPr>
      </p:pic>
      <p:sp>
        <p:nvSpPr>
          <p:cNvPr id="13" name="Rectangle 12"/>
          <p:cNvSpPr/>
          <p:nvPr/>
        </p:nvSpPr>
        <p:spPr>
          <a:xfrm>
            <a:off x="3782133" y="6471235"/>
            <a:ext cx="3922788" cy="1569660"/>
          </a:xfrm>
          <a:prstGeom prst="rect">
            <a:avLst/>
          </a:prstGeom>
          <a:noFill/>
          <a:ln>
            <a:noFill/>
          </a:ln>
          <a:effectLst>
            <a:softEdge rad="31750"/>
          </a:effectLst>
        </p:spPr>
        <p:txBody>
          <a:bodyPr wrap="square">
            <a:spAutoFit/>
          </a:bodyPr>
          <a:lstStyle/>
          <a:p>
            <a:r>
              <a:rPr lang="en-US" sz="1600" b="1" dirty="0">
                <a:latin typeface="Arial" panose="020B0604020202020204" pitchFamily="34" charset="0"/>
                <a:cs typeface="Arial" panose="020B0604020202020204" pitchFamily="34" charset="0"/>
              </a:rPr>
              <a:t>DO EELS </a:t>
            </a:r>
            <a:r>
              <a:rPr lang="en-US" sz="1600" b="1" dirty="0">
                <a:latin typeface="Arial" panose="020B0604020202020204" pitchFamily="34" charset="0"/>
                <a:cs typeface="Arial" panose="020B0604020202020204" pitchFamily="34" charset="0"/>
              </a:rPr>
              <a:t>A</a:t>
            </a:r>
            <a:r>
              <a:rPr lang="en-US" sz="1600" b="1" dirty="0" smtClean="0">
                <a:latin typeface="Arial" panose="020B0604020202020204" pitchFamily="34" charset="0"/>
                <a:cs typeface="Arial" panose="020B0604020202020204" pitchFamily="34" charset="0"/>
              </a:rPr>
              <a:t>FFECT OTHER </a:t>
            </a:r>
            <a:r>
              <a:rPr lang="en-US" sz="1600" b="1" dirty="0">
                <a:latin typeface="Arial" panose="020B0604020202020204" pitchFamily="34" charset="0"/>
                <a:cs typeface="Arial" panose="020B0604020202020204" pitchFamily="34" charset="0"/>
              </a:rPr>
              <a:t>FISH?</a:t>
            </a:r>
          </a:p>
          <a:p>
            <a:pPr algn="just"/>
            <a:r>
              <a:rPr lang="en-US" sz="1600" dirty="0">
                <a:latin typeface="Arial" panose="020B0604020202020204" pitchFamily="34" charset="0"/>
                <a:cs typeface="Arial" panose="020B0604020202020204" pitchFamily="34" charset="0"/>
              </a:rPr>
              <a:t>It appears that eels and other native fish (e.g., brook trout) get along fine and may even increase health of </a:t>
            </a:r>
            <a:r>
              <a:rPr lang="en-US" sz="1600" dirty="0" smtClean="0">
                <a:latin typeface="Arial" panose="020B0604020202020204" pitchFamily="34" charset="0"/>
                <a:cs typeface="Arial" panose="020B0604020202020204" pitchFamily="34" charset="0"/>
              </a:rPr>
              <a:t>Virginia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streams by resisting the invasion of non-native species.</a:t>
            </a:r>
          </a:p>
        </p:txBody>
      </p:sp>
      <p:sp>
        <p:nvSpPr>
          <p:cNvPr id="14" name="Rectangle 13"/>
          <p:cNvSpPr/>
          <p:nvPr/>
        </p:nvSpPr>
        <p:spPr>
          <a:xfrm>
            <a:off x="3727817" y="8147063"/>
            <a:ext cx="2722107" cy="1077218"/>
          </a:xfrm>
          <a:prstGeom prst="rect">
            <a:avLst/>
          </a:prstGeom>
          <a:noFill/>
          <a:ln>
            <a:noFill/>
          </a:ln>
          <a:effectLst>
            <a:softEdge rad="31750"/>
          </a:effectLst>
        </p:spPr>
        <p:txBody>
          <a:bodyPr wrap="square">
            <a:spAutoFit/>
          </a:bodyPr>
          <a:lstStyle/>
          <a:p>
            <a:pPr algn="ctr"/>
            <a:r>
              <a:rPr lang="en-US" sz="1600" b="1" dirty="0">
                <a:latin typeface="Arial" panose="020B0604020202020204" pitchFamily="34" charset="0"/>
                <a:cs typeface="Arial" panose="020B0604020202020204" pitchFamily="34" charset="0"/>
              </a:rPr>
              <a:t>WHAT NOW?</a:t>
            </a:r>
          </a:p>
          <a:p>
            <a:pPr algn="ctr"/>
            <a:r>
              <a:rPr lang="en-US" sz="1600" dirty="0">
                <a:latin typeface="Arial" panose="020B0604020202020204" pitchFamily="34" charset="0"/>
                <a:cs typeface="Arial" panose="020B0604020202020204" pitchFamily="34" charset="0"/>
              </a:rPr>
              <a:t>Learn more about how</a:t>
            </a:r>
          </a:p>
          <a:p>
            <a:pPr algn="ctr"/>
            <a:r>
              <a:rPr lang="en-US" sz="1600" dirty="0">
                <a:latin typeface="Arial" panose="020B0604020202020204" pitchFamily="34" charset="0"/>
                <a:cs typeface="Arial" panose="020B0604020202020204" pitchFamily="34" charset="0"/>
              </a:rPr>
              <a:t> you can help conserve</a:t>
            </a:r>
          </a:p>
          <a:p>
            <a:pPr algn="ctr"/>
            <a:r>
              <a:rPr lang="en-US" sz="1600" dirty="0">
                <a:latin typeface="Arial" panose="020B0604020202020204" pitchFamily="34" charset="0"/>
                <a:cs typeface="Arial" panose="020B0604020202020204" pitchFamily="34" charset="0"/>
              </a:rPr>
              <a:t>American eels; </a:t>
            </a:r>
          </a:p>
        </p:txBody>
      </p:sp>
      <p:pic>
        <p:nvPicPr>
          <p:cNvPr id="15" name="Picture 14"/>
          <p:cNvPicPr>
            <a:picLocks noChangeAspect="1"/>
          </p:cNvPicPr>
          <p:nvPr/>
        </p:nvPicPr>
        <p:blipFill>
          <a:blip r:embed="rId3"/>
          <a:stretch>
            <a:fillRect/>
          </a:stretch>
        </p:blipFill>
        <p:spPr>
          <a:xfrm>
            <a:off x="6449924" y="8271598"/>
            <a:ext cx="828146" cy="828147"/>
          </a:xfrm>
          <a:prstGeom prst="rect">
            <a:avLst/>
          </a:prstGeom>
        </p:spPr>
      </p:pic>
      <p:sp>
        <p:nvSpPr>
          <p:cNvPr id="3" name="Rectangle 2"/>
          <p:cNvSpPr/>
          <p:nvPr/>
        </p:nvSpPr>
        <p:spPr>
          <a:xfrm>
            <a:off x="3782133" y="9406856"/>
            <a:ext cx="3922788" cy="677108"/>
          </a:xfrm>
          <a:prstGeom prst="rect">
            <a:avLst/>
          </a:prstGeom>
        </p:spPr>
        <p:txBody>
          <a:bodyPr wrap="square">
            <a:spAutoFit/>
          </a:bodyPr>
          <a:lstStyle/>
          <a:p>
            <a:pPr algn="ctr"/>
            <a:r>
              <a:rPr lang="en-US" sz="1400" dirty="0" smtClean="0"/>
              <a:t>Contact JON </a:t>
            </a:r>
            <a:r>
              <a:rPr lang="en-US" sz="1400" dirty="0" smtClean="0"/>
              <a:t>STUDIO; </a:t>
            </a:r>
            <a:r>
              <a:rPr lang="en-US" sz="1400" dirty="0">
                <a:latin typeface="Californian FB" panose="0207040306080B030204" pitchFamily="18" charset="0"/>
              </a:rPr>
              <a:t>studioja@jmu.edu</a:t>
            </a:r>
          </a:p>
          <a:p>
            <a:pPr algn="ctr"/>
            <a:r>
              <a:rPr lang="en-US" sz="1200" dirty="0" smtClean="0">
                <a:latin typeface="Californian FB" panose="0207040306080B030204" pitchFamily="18" charset="0"/>
              </a:rPr>
              <a:t>In </a:t>
            </a:r>
            <a:r>
              <a:rPr lang="en-US" sz="1200" dirty="0">
                <a:latin typeface="Californian FB" panose="0207040306080B030204" pitchFamily="18" charset="0"/>
              </a:rPr>
              <a:t>cooperation with James Madison University and Virginia Sea Grant</a:t>
            </a:r>
          </a:p>
        </p:txBody>
      </p:sp>
      <p:grpSp>
        <p:nvGrpSpPr>
          <p:cNvPr id="8" name="Group 7"/>
          <p:cNvGrpSpPr/>
          <p:nvPr/>
        </p:nvGrpSpPr>
        <p:grpSpPr>
          <a:xfrm>
            <a:off x="134226" y="4059289"/>
            <a:ext cx="3684495" cy="2602702"/>
            <a:chOff x="134226" y="4059289"/>
            <a:chExt cx="3684495" cy="2602702"/>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1321" t="13369" r="14579" b="6118"/>
            <a:stretch/>
          </p:blipFill>
          <p:spPr>
            <a:xfrm>
              <a:off x="134226" y="4059289"/>
              <a:ext cx="3593592" cy="2602702"/>
            </a:xfrm>
            <a:prstGeom prst="rect">
              <a:avLst/>
            </a:prstGeom>
            <a:ln>
              <a:solidFill>
                <a:schemeClr val="bg1">
                  <a:lumMod val="50000"/>
                </a:schemeClr>
              </a:solidFill>
            </a:ln>
            <a:effectLst>
              <a:softEdge rad="31750"/>
            </a:effectLst>
          </p:spPr>
        </p:pic>
        <p:sp>
          <p:nvSpPr>
            <p:cNvPr id="16" name="TextBox 15"/>
            <p:cNvSpPr txBox="1"/>
            <p:nvPr/>
          </p:nvSpPr>
          <p:spPr>
            <a:xfrm>
              <a:off x="2636591" y="6431877"/>
              <a:ext cx="1182130" cy="215444"/>
            </a:xfrm>
            <a:prstGeom prst="rect">
              <a:avLst/>
            </a:prstGeom>
            <a:noFill/>
          </p:spPr>
          <p:txBody>
            <a:bodyPr wrap="square" rtlCol="0">
              <a:spAutoFit/>
            </a:bodyPr>
            <a:lstStyle/>
            <a:p>
              <a:r>
                <a:rPr lang="en-US" sz="800" dirty="0" smtClean="0"/>
                <a:t>NY POWER AUTHORITY</a:t>
              </a:r>
              <a:endParaRPr lang="en-US" sz="800" dirty="0"/>
            </a:p>
          </p:txBody>
        </p:sp>
      </p:grpSp>
      <p:grpSp>
        <p:nvGrpSpPr>
          <p:cNvPr id="46" name="Group 45"/>
          <p:cNvGrpSpPr/>
          <p:nvPr/>
        </p:nvGrpSpPr>
        <p:grpSpPr>
          <a:xfrm>
            <a:off x="134226" y="758071"/>
            <a:ext cx="3593592" cy="3269171"/>
            <a:chOff x="134226" y="758071"/>
            <a:chExt cx="3593592" cy="3269171"/>
          </a:xfrm>
        </p:grpSpPr>
        <p:grpSp>
          <p:nvGrpSpPr>
            <p:cNvPr id="31" name="Group 30"/>
            <p:cNvGrpSpPr/>
            <p:nvPr/>
          </p:nvGrpSpPr>
          <p:grpSpPr>
            <a:xfrm>
              <a:off x="134226" y="758071"/>
              <a:ext cx="3593592" cy="3269171"/>
              <a:chOff x="134226" y="758071"/>
              <a:chExt cx="3593592" cy="3269171"/>
            </a:xfrm>
          </p:grpSpPr>
          <p:grpSp>
            <p:nvGrpSpPr>
              <p:cNvPr id="18" name="Group 17"/>
              <p:cNvGrpSpPr/>
              <p:nvPr/>
            </p:nvGrpSpPr>
            <p:grpSpPr>
              <a:xfrm>
                <a:off x="134226" y="758071"/>
                <a:ext cx="3593592" cy="3269171"/>
                <a:chOff x="134226" y="758071"/>
                <a:chExt cx="3593592" cy="3269171"/>
              </a:xfrm>
              <a:solidFill>
                <a:schemeClr val="bg1"/>
              </a:solidFill>
            </p:grpSpPr>
            <p:grpSp>
              <p:nvGrpSpPr>
                <p:cNvPr id="9" name="Group 8"/>
                <p:cNvGrpSpPr/>
                <p:nvPr/>
              </p:nvGrpSpPr>
              <p:grpSpPr>
                <a:xfrm>
                  <a:off x="134226" y="758071"/>
                  <a:ext cx="3593592" cy="3269171"/>
                  <a:chOff x="134226" y="758071"/>
                  <a:chExt cx="3593592" cy="3269171"/>
                </a:xfrm>
                <a:grpFill/>
              </p:grpSpPr>
              <p:pic>
                <p:nvPicPr>
                  <p:cNvPr id="2" name="Picture 1"/>
                  <p:cNvPicPr>
                    <a:picLocks noChangeAspect="1"/>
                  </p:cNvPicPr>
                  <p:nvPr/>
                </p:nvPicPr>
                <p:blipFill rotWithShape="1">
                  <a:blip r:embed="rId5"/>
                  <a:srcRect l="60823" t="18397" r="-14198" b="6071"/>
                  <a:stretch/>
                </p:blipFill>
                <p:spPr>
                  <a:xfrm>
                    <a:off x="134226" y="758071"/>
                    <a:ext cx="3593592" cy="3269171"/>
                  </a:xfrm>
                  <a:prstGeom prst="rect">
                    <a:avLst/>
                  </a:prstGeom>
                  <a:grpFill/>
                </p:spPr>
              </p:pic>
              <p:sp>
                <p:nvSpPr>
                  <p:cNvPr id="6" name="TextBox 5"/>
                  <p:cNvSpPr txBox="1"/>
                  <p:nvPr/>
                </p:nvSpPr>
                <p:spPr>
                  <a:xfrm>
                    <a:off x="3065441" y="3770749"/>
                    <a:ext cx="642551" cy="213704"/>
                  </a:xfrm>
                  <a:prstGeom prst="rect">
                    <a:avLst/>
                  </a:prstGeom>
                  <a:grpFill/>
                </p:spPr>
                <p:txBody>
                  <a:bodyPr wrap="square" rtlCol="0">
                    <a:spAutoFit/>
                  </a:bodyPr>
                  <a:lstStyle/>
                  <a:p>
                    <a:r>
                      <a:rPr lang="en-US" sz="800" dirty="0" smtClean="0"/>
                      <a:t>USGS,2017</a:t>
                    </a:r>
                    <a:endParaRPr lang="en-US" sz="800" dirty="0"/>
                  </a:p>
                </p:txBody>
              </p:sp>
            </p:grpSp>
            <p:sp>
              <p:nvSpPr>
                <p:cNvPr id="17" name="TextBox 16"/>
                <p:cNvSpPr txBox="1"/>
                <p:nvPr/>
              </p:nvSpPr>
              <p:spPr>
                <a:xfrm>
                  <a:off x="166602" y="3695152"/>
                  <a:ext cx="1510262" cy="276999"/>
                </a:xfrm>
                <a:prstGeom prst="rect">
                  <a:avLst/>
                </a:prstGeom>
                <a:grpFill/>
              </p:spPr>
              <p:txBody>
                <a:bodyPr wrap="square" rtlCol="0">
                  <a:spAutoFit/>
                </a:bodyPr>
                <a:lstStyle/>
                <a:p>
                  <a:r>
                    <a:rPr lang="en-US" sz="1200" b="1" dirty="0" smtClean="0">
                      <a:solidFill>
                        <a:srgbClr val="FFC000"/>
                      </a:solidFill>
                    </a:rPr>
                    <a:t>American Eel Range </a:t>
                  </a:r>
                  <a:endParaRPr lang="en-US" sz="1200" b="1" dirty="0">
                    <a:solidFill>
                      <a:srgbClr val="FFC000"/>
                    </a:solidFill>
                  </a:endParaRP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8340" y="2288580"/>
                <a:ext cx="1971999" cy="1047625"/>
              </a:xfrm>
              <a:prstGeom prst="rect">
                <a:avLst/>
              </a:prstGeom>
              <a:ln>
                <a:solidFill>
                  <a:schemeClr val="tx1"/>
                </a:solidFill>
              </a:ln>
            </p:spPr>
          </p:pic>
          <p:cxnSp>
            <p:nvCxnSpPr>
              <p:cNvPr id="21" name="Straight Connector 20"/>
              <p:cNvCxnSpPr/>
              <p:nvPr/>
            </p:nvCxnSpPr>
            <p:spPr>
              <a:xfrm>
                <a:off x="1075765" y="1922207"/>
                <a:ext cx="2584574" cy="3627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50259" y="2318871"/>
                <a:ext cx="726605" cy="102331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Freeform 41"/>
            <p:cNvSpPr/>
            <p:nvPr/>
          </p:nvSpPr>
          <p:spPr>
            <a:xfrm>
              <a:off x="1775012" y="2390588"/>
              <a:ext cx="1583878" cy="788894"/>
            </a:xfrm>
            <a:custGeom>
              <a:avLst/>
              <a:gdLst>
                <a:gd name="connsiteX0" fmla="*/ 0 w 1583878"/>
                <a:gd name="connsiteY0" fmla="*/ 759012 h 788894"/>
                <a:gd name="connsiteX1" fmla="*/ 29882 w 1583878"/>
                <a:gd name="connsiteY1" fmla="*/ 747059 h 788894"/>
                <a:gd name="connsiteX2" fmla="*/ 35859 w 1583878"/>
                <a:gd name="connsiteY2" fmla="*/ 729130 h 788894"/>
                <a:gd name="connsiteX3" fmla="*/ 53788 w 1583878"/>
                <a:gd name="connsiteY3" fmla="*/ 717177 h 788894"/>
                <a:gd name="connsiteX4" fmla="*/ 77694 w 1583878"/>
                <a:gd name="connsiteY4" fmla="*/ 687294 h 788894"/>
                <a:gd name="connsiteX5" fmla="*/ 83670 w 1583878"/>
                <a:gd name="connsiteY5" fmla="*/ 669365 h 788894"/>
                <a:gd name="connsiteX6" fmla="*/ 101600 w 1583878"/>
                <a:gd name="connsiteY6" fmla="*/ 663388 h 788894"/>
                <a:gd name="connsiteX7" fmla="*/ 119529 w 1583878"/>
                <a:gd name="connsiteY7" fmla="*/ 651436 h 788894"/>
                <a:gd name="connsiteX8" fmla="*/ 149412 w 1583878"/>
                <a:gd name="connsiteY8" fmla="*/ 627530 h 788894"/>
                <a:gd name="connsiteX9" fmla="*/ 185270 w 1583878"/>
                <a:gd name="connsiteY9" fmla="*/ 603624 h 788894"/>
                <a:gd name="connsiteX10" fmla="*/ 203200 w 1583878"/>
                <a:gd name="connsiteY10" fmla="*/ 591671 h 788894"/>
                <a:gd name="connsiteX11" fmla="*/ 239059 w 1583878"/>
                <a:gd name="connsiteY11" fmla="*/ 579718 h 788894"/>
                <a:gd name="connsiteX12" fmla="*/ 280894 w 1583878"/>
                <a:gd name="connsiteY12" fmla="*/ 537883 h 788894"/>
                <a:gd name="connsiteX13" fmla="*/ 310776 w 1583878"/>
                <a:gd name="connsiteY13" fmla="*/ 579718 h 788894"/>
                <a:gd name="connsiteX14" fmla="*/ 310776 w 1583878"/>
                <a:gd name="connsiteY14" fmla="*/ 579718 h 788894"/>
                <a:gd name="connsiteX15" fmla="*/ 346635 w 1583878"/>
                <a:gd name="connsiteY15" fmla="*/ 603624 h 788894"/>
                <a:gd name="connsiteX16" fmla="*/ 448235 w 1583878"/>
                <a:gd name="connsiteY16" fmla="*/ 591671 h 788894"/>
                <a:gd name="connsiteX17" fmla="*/ 496047 w 1583878"/>
                <a:gd name="connsiteY17" fmla="*/ 579718 h 788894"/>
                <a:gd name="connsiteX18" fmla="*/ 531906 w 1583878"/>
                <a:gd name="connsiteY18" fmla="*/ 567765 h 788894"/>
                <a:gd name="connsiteX19" fmla="*/ 585694 w 1583878"/>
                <a:gd name="connsiteY19" fmla="*/ 543859 h 788894"/>
                <a:gd name="connsiteX20" fmla="*/ 603623 w 1583878"/>
                <a:gd name="connsiteY20" fmla="*/ 537883 h 788894"/>
                <a:gd name="connsiteX21" fmla="*/ 639482 w 1583878"/>
                <a:gd name="connsiteY21" fmla="*/ 513977 h 788894"/>
                <a:gd name="connsiteX22" fmla="*/ 651435 w 1583878"/>
                <a:gd name="connsiteY22" fmla="*/ 478118 h 788894"/>
                <a:gd name="connsiteX23" fmla="*/ 657412 w 1583878"/>
                <a:gd name="connsiteY23" fmla="*/ 460188 h 788894"/>
                <a:gd name="connsiteX24" fmla="*/ 705223 w 1583878"/>
                <a:gd name="connsiteY24" fmla="*/ 388471 h 788894"/>
                <a:gd name="connsiteX25" fmla="*/ 741082 w 1583878"/>
                <a:gd name="connsiteY25" fmla="*/ 334683 h 788894"/>
                <a:gd name="connsiteX26" fmla="*/ 753035 w 1583878"/>
                <a:gd name="connsiteY26" fmla="*/ 316753 h 788894"/>
                <a:gd name="connsiteX27" fmla="*/ 764988 w 1583878"/>
                <a:gd name="connsiteY27" fmla="*/ 298824 h 788894"/>
                <a:gd name="connsiteX28" fmla="*/ 788894 w 1583878"/>
                <a:gd name="connsiteY28" fmla="*/ 245036 h 788894"/>
                <a:gd name="connsiteX29" fmla="*/ 818776 w 1583878"/>
                <a:gd name="connsiteY29" fmla="*/ 251012 h 788894"/>
                <a:gd name="connsiteX30" fmla="*/ 830729 w 1583878"/>
                <a:gd name="connsiteY30" fmla="*/ 268941 h 788894"/>
                <a:gd name="connsiteX31" fmla="*/ 848659 w 1583878"/>
                <a:gd name="connsiteY31" fmla="*/ 280894 h 788894"/>
                <a:gd name="connsiteX32" fmla="*/ 878541 w 1583878"/>
                <a:gd name="connsiteY32" fmla="*/ 256988 h 788894"/>
                <a:gd name="connsiteX33" fmla="*/ 902447 w 1583878"/>
                <a:gd name="connsiteY33" fmla="*/ 221130 h 788894"/>
                <a:gd name="connsiteX34" fmla="*/ 908423 w 1583878"/>
                <a:gd name="connsiteY34" fmla="*/ 203200 h 788894"/>
                <a:gd name="connsiteX35" fmla="*/ 944282 w 1583878"/>
                <a:gd name="connsiteY35" fmla="*/ 179294 h 788894"/>
                <a:gd name="connsiteX36" fmla="*/ 980141 w 1583878"/>
                <a:gd name="connsiteY36" fmla="*/ 155388 h 788894"/>
                <a:gd name="connsiteX37" fmla="*/ 1010023 w 1583878"/>
                <a:gd name="connsiteY37" fmla="*/ 119530 h 788894"/>
                <a:gd name="connsiteX38" fmla="*/ 1039906 w 1583878"/>
                <a:gd name="connsiteY38" fmla="*/ 83671 h 788894"/>
                <a:gd name="connsiteX39" fmla="*/ 1051859 w 1583878"/>
                <a:gd name="connsiteY39" fmla="*/ 47812 h 788894"/>
                <a:gd name="connsiteX40" fmla="*/ 1057835 w 1583878"/>
                <a:gd name="connsiteY40" fmla="*/ 17930 h 788894"/>
                <a:gd name="connsiteX41" fmla="*/ 1069788 w 1583878"/>
                <a:gd name="connsiteY41" fmla="*/ 0 h 788894"/>
                <a:gd name="connsiteX42" fmla="*/ 1099670 w 1583878"/>
                <a:gd name="connsiteY42" fmla="*/ 5977 h 788894"/>
                <a:gd name="connsiteX43" fmla="*/ 1111623 w 1583878"/>
                <a:gd name="connsiteY43" fmla="*/ 41836 h 788894"/>
                <a:gd name="connsiteX44" fmla="*/ 1153459 w 1583878"/>
                <a:gd name="connsiteY44" fmla="*/ 83671 h 788894"/>
                <a:gd name="connsiteX45" fmla="*/ 1189317 w 1583878"/>
                <a:gd name="connsiteY45" fmla="*/ 77694 h 788894"/>
                <a:gd name="connsiteX46" fmla="*/ 1195294 w 1583878"/>
                <a:gd name="connsiteY46" fmla="*/ 59765 h 788894"/>
                <a:gd name="connsiteX47" fmla="*/ 1213223 w 1583878"/>
                <a:gd name="connsiteY47" fmla="*/ 53788 h 788894"/>
                <a:gd name="connsiteX48" fmla="*/ 1237129 w 1583878"/>
                <a:gd name="connsiteY48" fmla="*/ 59765 h 788894"/>
                <a:gd name="connsiteX49" fmla="*/ 1255059 w 1583878"/>
                <a:gd name="connsiteY49" fmla="*/ 95624 h 788894"/>
                <a:gd name="connsiteX50" fmla="*/ 1267012 w 1583878"/>
                <a:gd name="connsiteY50" fmla="*/ 113553 h 788894"/>
                <a:gd name="connsiteX51" fmla="*/ 1302870 w 1583878"/>
                <a:gd name="connsiteY51" fmla="*/ 125506 h 788894"/>
                <a:gd name="connsiteX52" fmla="*/ 1320800 w 1583878"/>
                <a:gd name="connsiteY52" fmla="*/ 131483 h 788894"/>
                <a:gd name="connsiteX53" fmla="*/ 1338729 w 1583878"/>
                <a:gd name="connsiteY53" fmla="*/ 143436 h 788894"/>
                <a:gd name="connsiteX54" fmla="*/ 1350682 w 1583878"/>
                <a:gd name="connsiteY54" fmla="*/ 161365 h 788894"/>
                <a:gd name="connsiteX55" fmla="*/ 1368612 w 1583878"/>
                <a:gd name="connsiteY55" fmla="*/ 167341 h 788894"/>
                <a:gd name="connsiteX56" fmla="*/ 1362635 w 1583878"/>
                <a:gd name="connsiteY56" fmla="*/ 191247 h 788894"/>
                <a:gd name="connsiteX57" fmla="*/ 1326776 w 1583878"/>
                <a:gd name="connsiteY57" fmla="*/ 209177 h 788894"/>
                <a:gd name="connsiteX58" fmla="*/ 1296894 w 1583878"/>
                <a:gd name="connsiteY58" fmla="*/ 262965 h 788894"/>
                <a:gd name="connsiteX59" fmla="*/ 1302870 w 1583878"/>
                <a:gd name="connsiteY59" fmla="*/ 286871 h 788894"/>
                <a:gd name="connsiteX60" fmla="*/ 1320800 w 1583878"/>
                <a:gd name="connsiteY60" fmla="*/ 292847 h 788894"/>
                <a:gd name="connsiteX61" fmla="*/ 1344706 w 1583878"/>
                <a:gd name="connsiteY61" fmla="*/ 298824 h 788894"/>
                <a:gd name="connsiteX62" fmla="*/ 1362635 w 1583878"/>
                <a:gd name="connsiteY62" fmla="*/ 310777 h 788894"/>
                <a:gd name="connsiteX63" fmla="*/ 1368612 w 1583878"/>
                <a:gd name="connsiteY63" fmla="*/ 328706 h 788894"/>
                <a:gd name="connsiteX64" fmla="*/ 1464235 w 1583878"/>
                <a:gd name="connsiteY64" fmla="*/ 358588 h 788894"/>
                <a:gd name="connsiteX65" fmla="*/ 1482164 w 1583878"/>
                <a:gd name="connsiteY65" fmla="*/ 364565 h 788894"/>
                <a:gd name="connsiteX66" fmla="*/ 1500094 w 1583878"/>
                <a:gd name="connsiteY66" fmla="*/ 400424 h 788894"/>
                <a:gd name="connsiteX67" fmla="*/ 1494117 w 1583878"/>
                <a:gd name="connsiteY67" fmla="*/ 519953 h 788894"/>
                <a:gd name="connsiteX68" fmla="*/ 1452282 w 1583878"/>
                <a:gd name="connsiteY68" fmla="*/ 513977 h 788894"/>
                <a:gd name="connsiteX69" fmla="*/ 1446306 w 1583878"/>
                <a:gd name="connsiteY69" fmla="*/ 496047 h 788894"/>
                <a:gd name="connsiteX70" fmla="*/ 1422400 w 1583878"/>
                <a:gd name="connsiteY70" fmla="*/ 460188 h 788894"/>
                <a:gd name="connsiteX71" fmla="*/ 1404470 w 1583878"/>
                <a:gd name="connsiteY71" fmla="*/ 466165 h 788894"/>
                <a:gd name="connsiteX72" fmla="*/ 1434353 w 1583878"/>
                <a:gd name="connsiteY72" fmla="*/ 502024 h 788894"/>
                <a:gd name="connsiteX73" fmla="*/ 1470212 w 1583878"/>
                <a:gd name="connsiteY73" fmla="*/ 525930 h 788894"/>
                <a:gd name="connsiteX74" fmla="*/ 1482164 w 1583878"/>
                <a:gd name="connsiteY74" fmla="*/ 543859 h 788894"/>
                <a:gd name="connsiteX75" fmla="*/ 1458259 w 1583878"/>
                <a:gd name="connsiteY75" fmla="*/ 579718 h 788894"/>
                <a:gd name="connsiteX76" fmla="*/ 1440329 w 1583878"/>
                <a:gd name="connsiteY76" fmla="*/ 591671 h 788894"/>
                <a:gd name="connsiteX77" fmla="*/ 1380564 w 1583878"/>
                <a:gd name="connsiteY77" fmla="*/ 609600 h 788894"/>
                <a:gd name="connsiteX78" fmla="*/ 1422400 w 1583878"/>
                <a:gd name="connsiteY78" fmla="*/ 621553 h 788894"/>
                <a:gd name="connsiteX79" fmla="*/ 1446306 w 1583878"/>
                <a:gd name="connsiteY79" fmla="*/ 657412 h 788894"/>
                <a:gd name="connsiteX80" fmla="*/ 1452282 w 1583878"/>
                <a:gd name="connsiteY80" fmla="*/ 675341 h 788894"/>
                <a:gd name="connsiteX81" fmla="*/ 1571812 w 1583878"/>
                <a:gd name="connsiteY81" fmla="*/ 699247 h 788894"/>
                <a:gd name="connsiteX82" fmla="*/ 1577788 w 1583878"/>
                <a:gd name="connsiteY82" fmla="*/ 735106 h 788894"/>
                <a:gd name="connsiteX83" fmla="*/ 1571812 w 1583878"/>
                <a:gd name="connsiteY83" fmla="*/ 788894 h 7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83878" h="788894">
                  <a:moveTo>
                    <a:pt x="0" y="759012"/>
                  </a:moveTo>
                  <a:cubicBezTo>
                    <a:pt x="9961" y="755028"/>
                    <a:pt x="21640" y="753927"/>
                    <a:pt x="29882" y="747059"/>
                  </a:cubicBezTo>
                  <a:cubicBezTo>
                    <a:pt x="34722" y="743026"/>
                    <a:pt x="31924" y="734049"/>
                    <a:pt x="35859" y="729130"/>
                  </a:cubicBezTo>
                  <a:cubicBezTo>
                    <a:pt x="40346" y="723521"/>
                    <a:pt x="47812" y="721161"/>
                    <a:pt x="53788" y="717177"/>
                  </a:cubicBezTo>
                  <a:cubicBezTo>
                    <a:pt x="68808" y="672111"/>
                    <a:pt x="46800" y="725911"/>
                    <a:pt x="77694" y="687294"/>
                  </a:cubicBezTo>
                  <a:cubicBezTo>
                    <a:pt x="81629" y="682375"/>
                    <a:pt x="79216" y="673819"/>
                    <a:pt x="83670" y="669365"/>
                  </a:cubicBezTo>
                  <a:cubicBezTo>
                    <a:pt x="88125" y="664910"/>
                    <a:pt x="95965" y="666205"/>
                    <a:pt x="101600" y="663388"/>
                  </a:cubicBezTo>
                  <a:cubicBezTo>
                    <a:pt x="108024" y="660176"/>
                    <a:pt x="113553" y="655420"/>
                    <a:pt x="119529" y="651436"/>
                  </a:cubicBezTo>
                  <a:cubicBezTo>
                    <a:pt x="141616" y="618305"/>
                    <a:pt x="118845" y="644512"/>
                    <a:pt x="149412" y="627530"/>
                  </a:cubicBezTo>
                  <a:cubicBezTo>
                    <a:pt x="161970" y="620554"/>
                    <a:pt x="173317" y="611593"/>
                    <a:pt x="185270" y="603624"/>
                  </a:cubicBezTo>
                  <a:cubicBezTo>
                    <a:pt x="191247" y="599640"/>
                    <a:pt x="196386" y="593942"/>
                    <a:pt x="203200" y="591671"/>
                  </a:cubicBezTo>
                  <a:lnTo>
                    <a:pt x="239059" y="579718"/>
                  </a:lnTo>
                  <a:cubicBezTo>
                    <a:pt x="266458" y="538617"/>
                    <a:pt x="249336" y="548401"/>
                    <a:pt x="280894" y="537883"/>
                  </a:cubicBezTo>
                  <a:cubicBezTo>
                    <a:pt x="310776" y="547843"/>
                    <a:pt x="296831" y="537883"/>
                    <a:pt x="310776" y="579718"/>
                  </a:cubicBezTo>
                  <a:lnTo>
                    <a:pt x="310776" y="579718"/>
                  </a:lnTo>
                  <a:lnTo>
                    <a:pt x="346635" y="603624"/>
                  </a:lnTo>
                  <a:cubicBezTo>
                    <a:pt x="495989" y="592955"/>
                    <a:pt x="390397" y="607445"/>
                    <a:pt x="448235" y="591671"/>
                  </a:cubicBezTo>
                  <a:cubicBezTo>
                    <a:pt x="464084" y="587349"/>
                    <a:pt x="480462" y="584913"/>
                    <a:pt x="496047" y="579718"/>
                  </a:cubicBezTo>
                  <a:lnTo>
                    <a:pt x="531906" y="567765"/>
                  </a:lnTo>
                  <a:cubicBezTo>
                    <a:pt x="560318" y="548823"/>
                    <a:pt x="543022" y="558083"/>
                    <a:pt x="585694" y="543859"/>
                  </a:cubicBezTo>
                  <a:lnTo>
                    <a:pt x="603623" y="537883"/>
                  </a:lnTo>
                  <a:cubicBezTo>
                    <a:pt x="615576" y="529914"/>
                    <a:pt x="634939" y="527606"/>
                    <a:pt x="639482" y="513977"/>
                  </a:cubicBezTo>
                  <a:lnTo>
                    <a:pt x="651435" y="478118"/>
                  </a:lnTo>
                  <a:cubicBezTo>
                    <a:pt x="653427" y="472141"/>
                    <a:pt x="653917" y="465430"/>
                    <a:pt x="657412" y="460188"/>
                  </a:cubicBezTo>
                  <a:lnTo>
                    <a:pt x="705223" y="388471"/>
                  </a:lnTo>
                  <a:lnTo>
                    <a:pt x="741082" y="334683"/>
                  </a:lnTo>
                  <a:lnTo>
                    <a:pt x="753035" y="316753"/>
                  </a:lnTo>
                  <a:lnTo>
                    <a:pt x="764988" y="298824"/>
                  </a:lnTo>
                  <a:cubicBezTo>
                    <a:pt x="779212" y="256151"/>
                    <a:pt x="769952" y="273448"/>
                    <a:pt x="788894" y="245036"/>
                  </a:cubicBezTo>
                  <a:cubicBezTo>
                    <a:pt x="798855" y="247028"/>
                    <a:pt x="809956" y="245972"/>
                    <a:pt x="818776" y="251012"/>
                  </a:cubicBezTo>
                  <a:cubicBezTo>
                    <a:pt x="825012" y="254576"/>
                    <a:pt x="825650" y="263862"/>
                    <a:pt x="830729" y="268941"/>
                  </a:cubicBezTo>
                  <a:cubicBezTo>
                    <a:pt x="835808" y="274020"/>
                    <a:pt x="842682" y="276910"/>
                    <a:pt x="848659" y="280894"/>
                  </a:cubicBezTo>
                  <a:cubicBezTo>
                    <a:pt x="887330" y="271227"/>
                    <a:pt x="863329" y="284369"/>
                    <a:pt x="878541" y="256988"/>
                  </a:cubicBezTo>
                  <a:cubicBezTo>
                    <a:pt x="885518" y="244430"/>
                    <a:pt x="902447" y="221130"/>
                    <a:pt x="902447" y="221130"/>
                  </a:cubicBezTo>
                  <a:cubicBezTo>
                    <a:pt x="904439" y="215153"/>
                    <a:pt x="904928" y="208442"/>
                    <a:pt x="908423" y="203200"/>
                  </a:cubicBezTo>
                  <a:cubicBezTo>
                    <a:pt x="927146" y="175116"/>
                    <a:pt x="921064" y="192193"/>
                    <a:pt x="944282" y="179294"/>
                  </a:cubicBezTo>
                  <a:cubicBezTo>
                    <a:pt x="956840" y="172317"/>
                    <a:pt x="969983" y="165546"/>
                    <a:pt x="980141" y="155388"/>
                  </a:cubicBezTo>
                  <a:cubicBezTo>
                    <a:pt x="1032522" y="103007"/>
                    <a:pt x="968419" y="169454"/>
                    <a:pt x="1010023" y="119530"/>
                  </a:cubicBezTo>
                  <a:cubicBezTo>
                    <a:pt x="1048371" y="73513"/>
                    <a:pt x="1010230" y="128184"/>
                    <a:pt x="1039906" y="83671"/>
                  </a:cubicBezTo>
                  <a:cubicBezTo>
                    <a:pt x="1043890" y="71718"/>
                    <a:pt x="1049388" y="60167"/>
                    <a:pt x="1051859" y="47812"/>
                  </a:cubicBezTo>
                  <a:cubicBezTo>
                    <a:pt x="1053851" y="37851"/>
                    <a:pt x="1054268" y="27441"/>
                    <a:pt x="1057835" y="17930"/>
                  </a:cubicBezTo>
                  <a:cubicBezTo>
                    <a:pt x="1060357" y="11204"/>
                    <a:pt x="1065804" y="5977"/>
                    <a:pt x="1069788" y="0"/>
                  </a:cubicBezTo>
                  <a:cubicBezTo>
                    <a:pt x="1079749" y="1992"/>
                    <a:pt x="1092487" y="-1206"/>
                    <a:pt x="1099670" y="5977"/>
                  </a:cubicBezTo>
                  <a:cubicBezTo>
                    <a:pt x="1108579" y="14886"/>
                    <a:pt x="1104634" y="31353"/>
                    <a:pt x="1111623" y="41836"/>
                  </a:cubicBezTo>
                  <a:cubicBezTo>
                    <a:pt x="1139024" y="82936"/>
                    <a:pt x="1121901" y="73151"/>
                    <a:pt x="1153459" y="83671"/>
                  </a:cubicBezTo>
                  <a:cubicBezTo>
                    <a:pt x="1165412" y="81679"/>
                    <a:pt x="1178796" y="83706"/>
                    <a:pt x="1189317" y="77694"/>
                  </a:cubicBezTo>
                  <a:cubicBezTo>
                    <a:pt x="1194787" y="74568"/>
                    <a:pt x="1190839" y="64220"/>
                    <a:pt x="1195294" y="59765"/>
                  </a:cubicBezTo>
                  <a:cubicBezTo>
                    <a:pt x="1199749" y="55310"/>
                    <a:pt x="1207247" y="55780"/>
                    <a:pt x="1213223" y="53788"/>
                  </a:cubicBezTo>
                  <a:cubicBezTo>
                    <a:pt x="1221192" y="55780"/>
                    <a:pt x="1230295" y="55209"/>
                    <a:pt x="1237129" y="59765"/>
                  </a:cubicBezTo>
                  <a:cubicBezTo>
                    <a:pt x="1249975" y="68329"/>
                    <a:pt x="1249093" y="83692"/>
                    <a:pt x="1255059" y="95624"/>
                  </a:cubicBezTo>
                  <a:cubicBezTo>
                    <a:pt x="1258271" y="102048"/>
                    <a:pt x="1260921" y="109746"/>
                    <a:pt x="1267012" y="113553"/>
                  </a:cubicBezTo>
                  <a:cubicBezTo>
                    <a:pt x="1277696" y="120231"/>
                    <a:pt x="1290917" y="121522"/>
                    <a:pt x="1302870" y="125506"/>
                  </a:cubicBezTo>
                  <a:cubicBezTo>
                    <a:pt x="1308847" y="127498"/>
                    <a:pt x="1315558" y="127988"/>
                    <a:pt x="1320800" y="131483"/>
                  </a:cubicBezTo>
                  <a:lnTo>
                    <a:pt x="1338729" y="143436"/>
                  </a:lnTo>
                  <a:cubicBezTo>
                    <a:pt x="1342713" y="149412"/>
                    <a:pt x="1345073" y="156878"/>
                    <a:pt x="1350682" y="161365"/>
                  </a:cubicBezTo>
                  <a:cubicBezTo>
                    <a:pt x="1355601" y="165300"/>
                    <a:pt x="1366272" y="161492"/>
                    <a:pt x="1368612" y="167341"/>
                  </a:cubicBezTo>
                  <a:cubicBezTo>
                    <a:pt x="1371663" y="174967"/>
                    <a:pt x="1367191" y="184413"/>
                    <a:pt x="1362635" y="191247"/>
                  </a:cubicBezTo>
                  <a:cubicBezTo>
                    <a:pt x="1356015" y="201178"/>
                    <a:pt x="1337004" y="205768"/>
                    <a:pt x="1326776" y="209177"/>
                  </a:cubicBezTo>
                  <a:cubicBezTo>
                    <a:pt x="1299376" y="250278"/>
                    <a:pt x="1307413" y="231407"/>
                    <a:pt x="1296894" y="262965"/>
                  </a:cubicBezTo>
                  <a:cubicBezTo>
                    <a:pt x="1298886" y="270934"/>
                    <a:pt x="1297739" y="280457"/>
                    <a:pt x="1302870" y="286871"/>
                  </a:cubicBezTo>
                  <a:cubicBezTo>
                    <a:pt x="1306806" y="291790"/>
                    <a:pt x="1314742" y="291116"/>
                    <a:pt x="1320800" y="292847"/>
                  </a:cubicBezTo>
                  <a:cubicBezTo>
                    <a:pt x="1328698" y="295104"/>
                    <a:pt x="1336737" y="296832"/>
                    <a:pt x="1344706" y="298824"/>
                  </a:cubicBezTo>
                  <a:cubicBezTo>
                    <a:pt x="1350682" y="302808"/>
                    <a:pt x="1358148" y="305168"/>
                    <a:pt x="1362635" y="310777"/>
                  </a:cubicBezTo>
                  <a:cubicBezTo>
                    <a:pt x="1366570" y="315696"/>
                    <a:pt x="1364157" y="324251"/>
                    <a:pt x="1368612" y="328706"/>
                  </a:cubicBezTo>
                  <a:cubicBezTo>
                    <a:pt x="1401679" y="361773"/>
                    <a:pt x="1417282" y="353893"/>
                    <a:pt x="1464235" y="358588"/>
                  </a:cubicBezTo>
                  <a:cubicBezTo>
                    <a:pt x="1470211" y="360580"/>
                    <a:pt x="1477245" y="360630"/>
                    <a:pt x="1482164" y="364565"/>
                  </a:cubicBezTo>
                  <a:cubicBezTo>
                    <a:pt x="1492696" y="372991"/>
                    <a:pt x="1496157" y="388613"/>
                    <a:pt x="1500094" y="400424"/>
                  </a:cubicBezTo>
                  <a:cubicBezTo>
                    <a:pt x="1498102" y="440267"/>
                    <a:pt x="1509598" y="483186"/>
                    <a:pt x="1494117" y="519953"/>
                  </a:cubicBezTo>
                  <a:cubicBezTo>
                    <a:pt x="1488651" y="532936"/>
                    <a:pt x="1464881" y="520277"/>
                    <a:pt x="1452282" y="513977"/>
                  </a:cubicBezTo>
                  <a:cubicBezTo>
                    <a:pt x="1446647" y="511160"/>
                    <a:pt x="1449365" y="501554"/>
                    <a:pt x="1446306" y="496047"/>
                  </a:cubicBezTo>
                  <a:cubicBezTo>
                    <a:pt x="1439330" y="483489"/>
                    <a:pt x="1422400" y="460188"/>
                    <a:pt x="1422400" y="460188"/>
                  </a:cubicBezTo>
                  <a:cubicBezTo>
                    <a:pt x="1416423" y="462180"/>
                    <a:pt x="1405998" y="460053"/>
                    <a:pt x="1404470" y="466165"/>
                  </a:cubicBezTo>
                  <a:cubicBezTo>
                    <a:pt x="1402864" y="472589"/>
                    <a:pt x="1432817" y="500829"/>
                    <a:pt x="1434353" y="502024"/>
                  </a:cubicBezTo>
                  <a:cubicBezTo>
                    <a:pt x="1445693" y="510844"/>
                    <a:pt x="1470212" y="525930"/>
                    <a:pt x="1470212" y="525930"/>
                  </a:cubicBezTo>
                  <a:cubicBezTo>
                    <a:pt x="1474196" y="531906"/>
                    <a:pt x="1481273" y="536732"/>
                    <a:pt x="1482164" y="543859"/>
                  </a:cubicBezTo>
                  <a:cubicBezTo>
                    <a:pt x="1486853" y="581375"/>
                    <a:pt x="1478444" y="569625"/>
                    <a:pt x="1458259" y="579718"/>
                  </a:cubicBezTo>
                  <a:cubicBezTo>
                    <a:pt x="1451834" y="582930"/>
                    <a:pt x="1446893" y="588754"/>
                    <a:pt x="1440329" y="591671"/>
                  </a:cubicBezTo>
                  <a:cubicBezTo>
                    <a:pt x="1421618" y="599987"/>
                    <a:pt x="1400434" y="604633"/>
                    <a:pt x="1380564" y="609600"/>
                  </a:cubicBezTo>
                  <a:cubicBezTo>
                    <a:pt x="1380768" y="609651"/>
                    <a:pt x="1419544" y="618697"/>
                    <a:pt x="1422400" y="621553"/>
                  </a:cubicBezTo>
                  <a:cubicBezTo>
                    <a:pt x="1432558" y="631711"/>
                    <a:pt x="1446306" y="657412"/>
                    <a:pt x="1446306" y="657412"/>
                  </a:cubicBezTo>
                  <a:cubicBezTo>
                    <a:pt x="1448298" y="663388"/>
                    <a:pt x="1449465" y="669706"/>
                    <a:pt x="1452282" y="675341"/>
                  </a:cubicBezTo>
                  <a:cubicBezTo>
                    <a:pt x="1475960" y="722698"/>
                    <a:pt x="1498043" y="695149"/>
                    <a:pt x="1571812" y="699247"/>
                  </a:cubicBezTo>
                  <a:cubicBezTo>
                    <a:pt x="1591020" y="728062"/>
                    <a:pt x="1582736" y="705414"/>
                    <a:pt x="1577788" y="735106"/>
                  </a:cubicBezTo>
                  <a:cubicBezTo>
                    <a:pt x="1574823" y="752900"/>
                    <a:pt x="1571812" y="788894"/>
                    <a:pt x="1571812" y="78889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42" idx="83"/>
            </p:cNvCxnSpPr>
            <p:nvPr/>
          </p:nvCxnSpPr>
          <p:spPr>
            <a:xfrm flipH="1" flipV="1">
              <a:off x="1763536" y="3171876"/>
              <a:ext cx="1583288" cy="76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74339" y="2713033"/>
            <a:ext cx="366798" cy="276999"/>
          </a:xfrm>
          <a:prstGeom prst="rect">
            <a:avLst/>
          </a:prstGeom>
          <a:noFill/>
        </p:spPr>
        <p:txBody>
          <a:bodyPr wrap="square" rtlCol="0">
            <a:spAutoFit/>
          </a:bodyPr>
          <a:lstStyle/>
          <a:p>
            <a:r>
              <a:rPr lang="en-US" sz="1200" b="1" dirty="0" smtClean="0"/>
              <a:t>VA</a:t>
            </a:r>
            <a:r>
              <a:rPr lang="en-US" sz="1200" b="1" dirty="0" smtClean="0">
                <a:solidFill>
                  <a:srgbClr val="FFC000"/>
                </a:solidFill>
              </a:rPr>
              <a:t> </a:t>
            </a:r>
            <a:endParaRPr lang="en-US" sz="1200" b="1" dirty="0">
              <a:solidFill>
                <a:srgbClr val="FFC000"/>
              </a:solidFill>
            </a:endParaRPr>
          </a:p>
        </p:txBody>
      </p:sp>
    </p:spTree>
    <p:extLst>
      <p:ext uri="{BB962C8B-B14F-4D97-AF65-F5344CB8AC3E}">
        <p14:creationId xmlns:p14="http://schemas.microsoft.com/office/powerpoint/2010/main" val="270018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221</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Batang</vt:lpstr>
      <vt:lpstr>Aharoni</vt:lpstr>
      <vt:lpstr>Arial</vt:lpstr>
      <vt:lpstr>Calibri</vt:lpstr>
      <vt:lpstr>Calibri Light</vt:lpstr>
      <vt:lpstr>Californian FB</vt:lpstr>
      <vt:lpstr>Office Theme</vt:lpstr>
      <vt:lpstr>PowerPoint Presentation</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Biology</dc:creator>
  <cp:lastModifiedBy>Biology</cp:lastModifiedBy>
  <cp:revision>32</cp:revision>
  <cp:lastPrinted>2017-12-11T22:08:41Z</cp:lastPrinted>
  <dcterms:created xsi:type="dcterms:W3CDTF">2017-12-11T19:18:10Z</dcterms:created>
  <dcterms:modified xsi:type="dcterms:W3CDTF">2017-12-14T18:30:05Z</dcterms:modified>
</cp:coreProperties>
</file>